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7" r:id="rId8"/>
    <p:sldId id="268" r:id="rId9"/>
    <p:sldId id="269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74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660033"/>
    <a:srgbClr val="336600"/>
    <a:srgbClr val="000066"/>
    <a:srgbClr val="14425D"/>
    <a:srgbClr val="FF0066"/>
    <a:srgbClr val="FF0000"/>
    <a:srgbClr val="03034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21" autoAdjust="0"/>
    <p:restoredTop sz="94660"/>
  </p:normalViewPr>
  <p:slideViewPr>
    <p:cSldViewPr>
      <p:cViewPr>
        <p:scale>
          <a:sx n="75" d="100"/>
          <a:sy n="75" d="100"/>
        </p:scale>
        <p:origin x="-26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5C6F4-F38C-4809-80E2-F5B8D9E428D7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D1611-0317-4FDC-A9AB-BD47B462C3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7EC5C-44FB-486A-B385-B39C81109118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C19AA-4C82-4CEE-A134-409C8BE5DC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2068E-AE58-40AE-8940-DD8A7382B5D7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257B7-95E3-40BE-A31E-D5AD436CEB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BE0BB-262E-445B-9B91-4202AF6DA46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13F53-D618-4EC5-908E-89E00EB40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57E33-926E-4EDE-8EE1-FCF82D4CE9C2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40DB9-6498-488F-B599-C05B45EE9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5F616-F019-422D-B89D-0AABA359AF4B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F8670-C121-44B2-A603-3CF303650A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4C183-E2E5-4D9D-9C07-6C5D13AAD722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D3018-CCA0-4332-8CEA-D06F9E6B8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C093A-BA38-4A9A-BED3-CF6ED52A0D90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BDD1F-EB69-41CB-835D-4099DD0C04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E11AA-6CC7-43E2-AF32-5EF35DF47BD4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355D4-D138-48C4-B527-80C107F7D3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1F1E7-50B5-49E0-890E-6ED37A8D6BDC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7043B-ADFB-4766-BF4A-ABC962A79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C52AF-6C06-4D9A-BF49-B0589B01213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82794-E8E7-4D6D-850D-E9A77DE93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3751C-85A2-4249-8DB0-BF1469F46696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D79B8-5AC5-48DA-8C54-A24298EBB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70A2E88-7DDF-42A2-9726-EADF4E5C1050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7E01150-6261-4379-825D-6B7A8B5BD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3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450" y="27856"/>
            <a:ext cx="8784976" cy="288032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«</a:t>
            </a:r>
            <a:r>
              <a:rPr lang="ru-RU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Переходные процессы </a:t>
            </a: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в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 электроэнергетических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системах»</a:t>
            </a:r>
            <a:endParaRPr lang="ru-RU" dirty="0">
              <a:ln>
                <a:solidFill>
                  <a:schemeClr val="accent1">
                    <a:alpha val="7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2852738"/>
            <a:ext cx="8785225" cy="3816350"/>
          </a:xfrm>
        </p:spPr>
        <p:txBody>
          <a:bodyPr>
            <a:normAutofit/>
          </a:bodyPr>
          <a:lstStyle/>
          <a:p>
            <a:pPr lvl="2" algn="just">
              <a:lnSpc>
                <a:spcPct val="90000"/>
              </a:lnSpc>
            </a:pPr>
            <a:r>
              <a:rPr lang="ru-RU" sz="2800" b="1" dirty="0" smtClean="0">
                <a:solidFill>
                  <a:srgbClr val="262626"/>
                </a:solidFill>
              </a:rPr>
              <a:t>Раздел 3 </a:t>
            </a: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Инженерные методы расчёта</a:t>
            </a:r>
          </a:p>
          <a:p>
            <a:pPr lvl="2" algn="just">
              <a:lnSpc>
                <a:spcPct val="9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переходных процессов в ЭЭС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ru-RU" sz="2800" b="1" dirty="0" smtClean="0">
                <a:solidFill>
                  <a:srgbClr val="262626"/>
                </a:solidFill>
              </a:rPr>
              <a:t>      </a:t>
            </a:r>
            <a:r>
              <a:rPr lang="ru-RU" sz="2400" b="1" smtClean="0">
                <a:solidFill>
                  <a:srgbClr val="262626"/>
                </a:solidFill>
                <a:latin typeface="Arial" charset="0"/>
              </a:rPr>
              <a:t>ЛЕКЦИЯ </a:t>
            </a:r>
            <a:r>
              <a:rPr lang="ru-RU" sz="2400" b="1" smtClean="0">
                <a:solidFill>
                  <a:srgbClr val="262626"/>
                </a:solidFill>
                <a:latin typeface="Arial" charset="0"/>
              </a:rPr>
              <a:t>№7</a:t>
            </a:r>
            <a:r>
              <a:rPr lang="ru-RU" sz="2800" b="1" smtClean="0">
                <a:solidFill>
                  <a:srgbClr val="262626"/>
                </a:solidFill>
              </a:rPr>
              <a:t> 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Система относительных единиц – базисных величин</a:t>
            </a:r>
            <a:endParaRPr lang="en-US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 eaLnBrk="1" hangingPunct="1">
              <a:lnSpc>
                <a:spcPct val="90000"/>
              </a:lnSpc>
            </a:pPr>
            <a:r>
              <a:rPr lang="en-US" sz="2000" b="1" dirty="0" smtClean="0">
                <a:solidFill>
                  <a:srgbClr val="030349"/>
                </a:solidFill>
              </a:rPr>
              <a:t>        </a:t>
            </a:r>
            <a:r>
              <a:rPr lang="ru-RU" sz="2000" b="1" dirty="0" smtClean="0">
                <a:solidFill>
                  <a:schemeClr val="tx1"/>
                </a:solidFill>
              </a:rPr>
              <a:t>Учебные вопросы лекции:</a:t>
            </a:r>
            <a:endParaRPr lang="ru-RU" sz="2000" dirty="0" smtClean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1. Расчёт в именованных единицах с точным </a:t>
            </a:r>
          </a:p>
          <a:p>
            <a:pPr algn="l">
              <a:lnSpc>
                <a:spcPct val="90000"/>
              </a:lnSpc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    приведением параметров к базисным условиям</a:t>
            </a:r>
          </a:p>
          <a:p>
            <a:pPr algn="l">
              <a:lnSpc>
                <a:spcPct val="90000"/>
              </a:lnSpc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2. Расчёт в именованных единицах с приближённым </a:t>
            </a:r>
          </a:p>
          <a:p>
            <a:pPr algn="l">
              <a:lnSpc>
                <a:spcPct val="90000"/>
              </a:lnSpc>
            </a:pP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    приведением параметров к базисным условиям.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15888"/>
            <a:ext cx="8858250" cy="4033837"/>
          </a:xfrm>
        </p:spPr>
        <p:txBody>
          <a:bodyPr anchor="t"/>
          <a:lstStyle/>
          <a:p>
            <a:pPr algn="l">
              <a:defRPr/>
            </a:pPr>
            <a:r>
              <a:rPr lang="ru-RU" sz="3200" dirty="0" smtClean="0"/>
              <a:t>     </a:t>
            </a:r>
            <a:r>
              <a:rPr lang="ru-RU" sz="3200" b="1" dirty="0" smtClean="0">
                <a:solidFill>
                  <a:srgbClr val="000099"/>
                </a:solidFill>
              </a:rPr>
              <a:t>При использовании в </a:t>
            </a:r>
            <a:r>
              <a:rPr lang="ru-RU" sz="3200" b="1" dirty="0">
                <a:solidFill>
                  <a:srgbClr val="000099"/>
                </a:solidFill>
              </a:rPr>
              <a:t>качестве единиц </a:t>
            </a:r>
            <a:r>
              <a:rPr lang="ru-RU" sz="3200" b="1" dirty="0" smtClean="0">
                <a:solidFill>
                  <a:srgbClr val="000099"/>
                </a:solidFill>
              </a:rPr>
              <a:t>измерения </a:t>
            </a:r>
            <a:r>
              <a:rPr lang="ru-RU" sz="3200" b="1" dirty="0" smtClean="0">
                <a:solidFill>
                  <a:srgbClr val="C00000"/>
                </a:solidFill>
              </a:rPr>
              <a:t>относительных номинальных </a:t>
            </a:r>
            <a:r>
              <a:rPr lang="ru-RU" sz="3200" b="1" i="1" dirty="0">
                <a:solidFill>
                  <a:srgbClr val="000099"/>
                </a:solidFill>
              </a:rPr>
              <a:t>принимаются номинальные параметры каждого данного элемента</a:t>
            </a:r>
            <a:r>
              <a:rPr lang="ru-RU" sz="3200" b="1" dirty="0">
                <a:solidFill>
                  <a:srgbClr val="000099"/>
                </a:solidFill>
              </a:rPr>
              <a:t>: </a:t>
            </a:r>
            <a:r>
              <a:rPr lang="ru-RU" sz="3200" b="1" dirty="0" smtClean="0">
                <a:solidFill>
                  <a:srgbClr val="000099"/>
                </a:solidFill>
              </a:rPr>
              <a:t/>
            </a:r>
            <a:br>
              <a:rPr lang="ru-RU" sz="3200" b="1" dirty="0" smtClean="0">
                <a:solidFill>
                  <a:srgbClr val="000099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- междуфазное </a:t>
            </a:r>
            <a:r>
              <a:rPr lang="ru-RU" sz="3200" b="1" dirty="0">
                <a:solidFill>
                  <a:srgbClr val="C00000"/>
                </a:solidFill>
              </a:rPr>
              <a:t>напряжение </a:t>
            </a:r>
            <a:r>
              <a:rPr lang="en-US" sz="3200" b="1" i="1" dirty="0">
                <a:solidFill>
                  <a:srgbClr val="C00000"/>
                </a:solidFill>
              </a:rPr>
              <a:t>U</a:t>
            </a:r>
            <a:r>
              <a:rPr lang="ru-RU" sz="3200" b="1" i="1" baseline="-25000" dirty="0">
                <a:solidFill>
                  <a:srgbClr val="C00000"/>
                </a:solidFill>
              </a:rPr>
              <a:t>н</a:t>
            </a:r>
            <a:r>
              <a:rPr lang="ru-RU" sz="3200" b="1" dirty="0">
                <a:solidFill>
                  <a:srgbClr val="C00000"/>
                </a:solidFill>
              </a:rPr>
              <a:t>, </a:t>
            </a:r>
            <a:r>
              <a:rPr lang="ru-RU" sz="3200" b="1" dirty="0" smtClean="0">
                <a:solidFill>
                  <a:srgbClr val="C00000"/>
                </a:solidFill>
              </a:rPr>
              <a:t>- ток </a:t>
            </a:r>
            <a:r>
              <a:rPr lang="en-US" sz="3200" b="1" i="1" dirty="0">
                <a:solidFill>
                  <a:srgbClr val="C00000"/>
                </a:solidFill>
              </a:rPr>
              <a:t>I</a:t>
            </a:r>
            <a:r>
              <a:rPr lang="ru-RU" sz="3200" b="1" i="1" baseline="-25000" dirty="0">
                <a:solidFill>
                  <a:srgbClr val="C00000"/>
                </a:solidFill>
              </a:rPr>
              <a:t>н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- мощность </a:t>
            </a:r>
            <a:r>
              <a:rPr lang="en-US" sz="3200" b="1" i="1" cap="small" dirty="0">
                <a:solidFill>
                  <a:srgbClr val="C00000"/>
                </a:solidFill>
              </a:rPr>
              <a:t>S</a:t>
            </a:r>
            <a:r>
              <a:rPr lang="ru-RU" sz="3200" b="1" i="1" cap="small" baseline="-25000" dirty="0">
                <a:solidFill>
                  <a:srgbClr val="C00000"/>
                </a:solidFill>
              </a:rPr>
              <a:t>н</a:t>
            </a:r>
            <a:r>
              <a:rPr lang="ru-RU" sz="3200" b="1" cap="small" dirty="0">
                <a:solidFill>
                  <a:srgbClr val="C00000"/>
                </a:solidFill>
              </a:rPr>
              <a:t>. </a:t>
            </a:r>
            <a:r>
              <a:rPr lang="ru-RU" sz="3200" b="1" cap="small" dirty="0" smtClean="0">
                <a:solidFill>
                  <a:srgbClr val="C00000"/>
                </a:solidFill>
              </a:rPr>
              <a:t/>
            </a:r>
            <a:br>
              <a:rPr lang="ru-RU" sz="3200" b="1" cap="small" dirty="0" smtClean="0">
                <a:solidFill>
                  <a:srgbClr val="C00000"/>
                </a:solidFill>
              </a:rPr>
            </a:br>
            <a:r>
              <a:rPr lang="ru-RU" sz="3200" b="1" cap="small" dirty="0">
                <a:solidFill>
                  <a:srgbClr val="000099"/>
                </a:solidFill>
              </a:rPr>
              <a:t> </a:t>
            </a:r>
            <a:r>
              <a:rPr lang="ru-RU" sz="3200" b="1" cap="small" dirty="0" smtClean="0">
                <a:solidFill>
                  <a:srgbClr val="000099"/>
                </a:solidFill>
              </a:rPr>
              <a:t>     </a:t>
            </a:r>
            <a:r>
              <a:rPr lang="ru-RU" sz="3200" b="1" dirty="0" smtClean="0">
                <a:solidFill>
                  <a:srgbClr val="000099"/>
                </a:solidFill>
              </a:rPr>
              <a:t>Тогда значения </a:t>
            </a:r>
            <a:r>
              <a:rPr lang="ru-RU" sz="3200" b="1" dirty="0">
                <a:solidFill>
                  <a:srgbClr val="000099"/>
                </a:solidFill>
              </a:rPr>
              <a:t>величин данного элемента определяются </a:t>
            </a:r>
            <a:r>
              <a:rPr lang="ru-RU" sz="3200" b="1" dirty="0" smtClean="0">
                <a:solidFill>
                  <a:srgbClr val="000099"/>
                </a:solidFill>
              </a:rPr>
              <a:t>как:</a:t>
            </a:r>
            <a:endParaRPr lang="ru-RU" sz="3200" b="1" dirty="0">
              <a:solidFill>
                <a:srgbClr val="000099"/>
              </a:solidFill>
            </a:endParaRPr>
          </a:p>
        </p:txBody>
      </p:sp>
      <p:sp>
        <p:nvSpPr>
          <p:cNvPr id="266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6644" name="Object 20"/>
          <p:cNvGraphicFramePr>
            <a:graphicFrameLocks noChangeAspect="1"/>
          </p:cNvGraphicFramePr>
          <p:nvPr/>
        </p:nvGraphicFramePr>
        <p:xfrm>
          <a:off x="1692275" y="4076700"/>
          <a:ext cx="5759450" cy="1127125"/>
        </p:xfrm>
        <a:graphic>
          <a:graphicData uri="http://schemas.openxmlformats.org/presentationml/2006/ole">
            <p:oleObj spid="_x0000_s26644" name="Формула" r:id="rId3" imgW="2197100" imgH="431800" progId="Equation.3">
              <p:embed/>
            </p:oleObj>
          </a:graphicData>
        </a:graphic>
      </p:graphicFrame>
      <p:sp>
        <p:nvSpPr>
          <p:cNvPr id="26647" name="Заголовок 1"/>
          <p:cNvSpPr txBox="1">
            <a:spLocks/>
          </p:cNvSpPr>
          <p:nvPr/>
        </p:nvSpPr>
        <p:spPr bwMode="auto">
          <a:xfrm>
            <a:off x="142875" y="5157788"/>
            <a:ext cx="88582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000099"/>
                </a:solidFill>
                <a:latin typeface="Calibri" pitchFamily="34" charset="0"/>
              </a:rPr>
              <a:t>где звездочка указывает, что величина выра-жена в относительных единицах, а индекс (н) - что она взята при номинальных условиях.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30" name="Объект 2"/>
          <p:cNvSpPr>
            <a:spLocks noGrp="1"/>
          </p:cNvSpPr>
          <p:nvPr>
            <p:ph idx="1"/>
          </p:nvPr>
        </p:nvSpPr>
        <p:spPr>
          <a:xfrm>
            <a:off x="107950" y="188913"/>
            <a:ext cx="8856663" cy="65532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i="1" smtClean="0"/>
              <a:t>     </a:t>
            </a:r>
            <a:r>
              <a:rPr lang="ru-RU" b="1" i="1" smtClean="0">
                <a:solidFill>
                  <a:srgbClr val="000099"/>
                </a:solidFill>
              </a:rPr>
              <a:t>Относительное номинальное сопротивле-ние</a:t>
            </a:r>
            <a:r>
              <a:rPr lang="ru-RU" b="1" smtClean="0">
                <a:solidFill>
                  <a:srgbClr val="000099"/>
                </a:solidFill>
              </a:rPr>
              <a:t> данного элемента определяется как </a:t>
            </a:r>
            <a:r>
              <a:rPr lang="ru-RU" b="1" i="1" smtClean="0">
                <a:solidFill>
                  <a:srgbClr val="000099"/>
                </a:solidFill>
              </a:rPr>
              <a:t>отно-шение падения напряжения в его сопротивле-нии при протекании через него номинального тока к номинальному напряжению</a:t>
            </a:r>
            <a:r>
              <a:rPr lang="ru-RU" b="1" smtClean="0">
                <a:solidFill>
                  <a:srgbClr val="000099"/>
                </a:solidFill>
              </a:rPr>
              <a:t>, т. е.</a:t>
            </a:r>
          </a:p>
          <a:p>
            <a:pPr marL="0" indent="0">
              <a:buFont typeface="Arial" charset="0"/>
              <a:buNone/>
            </a:pPr>
            <a:r>
              <a:rPr lang="ru-RU" smtClean="0"/>
              <a:t>   								                                         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endParaRPr lang="ru-RU" smtClean="0"/>
          </a:p>
          <a:p>
            <a:pPr marL="0" indent="0">
              <a:buFont typeface="Arial" charset="0"/>
              <a:buNone/>
            </a:pPr>
            <a:r>
              <a:rPr lang="ru-RU" b="1" i="1" smtClean="0">
                <a:solidFill>
                  <a:srgbClr val="000099"/>
                </a:solidFill>
              </a:rPr>
              <a:t>поскольку                              тогда                                               </a:t>
            </a: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sp>
        <p:nvSpPr>
          <p:cNvPr id="287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727" name="Object 55"/>
          <p:cNvGraphicFramePr>
            <a:graphicFrameLocks noChangeAspect="1"/>
          </p:cNvGraphicFramePr>
          <p:nvPr/>
        </p:nvGraphicFramePr>
        <p:xfrm>
          <a:off x="2195513" y="2565400"/>
          <a:ext cx="4027487" cy="1439863"/>
        </p:xfrm>
        <a:graphic>
          <a:graphicData uri="http://schemas.openxmlformats.org/presentationml/2006/ole">
            <p:oleObj spid="_x0000_s28727" name="Формула" r:id="rId3" imgW="1193800" imgH="469900" progId="Equation.3">
              <p:embed/>
            </p:oleObj>
          </a:graphicData>
        </a:graphic>
      </p:graphicFrame>
      <p:sp>
        <p:nvSpPr>
          <p:cNvPr id="287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728" name="Object 56"/>
          <p:cNvGraphicFramePr>
            <a:graphicFrameLocks noChangeAspect="1"/>
          </p:cNvGraphicFramePr>
          <p:nvPr/>
        </p:nvGraphicFramePr>
        <p:xfrm>
          <a:off x="2411413" y="4365625"/>
          <a:ext cx="2447925" cy="709613"/>
        </p:xfrm>
        <a:graphic>
          <a:graphicData uri="http://schemas.openxmlformats.org/presentationml/2006/ole">
            <p:oleObj spid="_x0000_s28728" name="Формула" r:id="rId4" imgW="977900" imgH="279400" progId="Equation.3">
              <p:embed/>
            </p:oleObj>
          </a:graphicData>
        </a:graphic>
      </p:graphicFrame>
      <p:sp>
        <p:nvSpPr>
          <p:cNvPr id="287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729" name="Object 57"/>
          <p:cNvGraphicFramePr>
            <a:graphicFrameLocks noChangeAspect="1"/>
          </p:cNvGraphicFramePr>
          <p:nvPr/>
        </p:nvGraphicFramePr>
        <p:xfrm>
          <a:off x="2771775" y="5013325"/>
          <a:ext cx="3236913" cy="1671638"/>
        </p:xfrm>
        <a:graphic>
          <a:graphicData uri="http://schemas.openxmlformats.org/presentationml/2006/ole">
            <p:oleObj spid="_x0000_s28729" name="Формула" r:id="rId5" imgW="799753" imgH="44430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42875" y="115888"/>
            <a:ext cx="885825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dirty="0" smtClean="0"/>
              <a:t>     </a:t>
            </a:r>
            <a:r>
              <a:rPr lang="ru-RU" sz="3200" b="1" dirty="0" smtClean="0">
                <a:solidFill>
                  <a:srgbClr val="000099"/>
                </a:solidFill>
              </a:rPr>
              <a:t>При использовании в качестве единиц измерения </a:t>
            </a:r>
            <a:r>
              <a:rPr lang="ru-RU" sz="3200" b="1" dirty="0" smtClean="0">
                <a:solidFill>
                  <a:srgbClr val="C00000"/>
                </a:solidFill>
              </a:rPr>
              <a:t>относительных базисных значений</a:t>
            </a:r>
            <a:r>
              <a:rPr lang="ru-RU" sz="3200" b="1" dirty="0">
                <a:solidFill>
                  <a:srgbClr val="000099"/>
                </a:solidFill>
              </a:rPr>
              <a:t> </a:t>
            </a:r>
            <a:r>
              <a:rPr lang="ru-RU" sz="3200" b="1" dirty="0" smtClean="0">
                <a:solidFill>
                  <a:srgbClr val="000099"/>
                </a:solidFill>
              </a:rPr>
              <a:t>в </a:t>
            </a:r>
            <a:r>
              <a:rPr lang="ru-RU" sz="3200" b="1" dirty="0">
                <a:solidFill>
                  <a:srgbClr val="000099"/>
                </a:solidFill>
              </a:rPr>
              <a:t>качестве единиц измерения </a:t>
            </a:r>
            <a:r>
              <a:rPr lang="ru-RU" sz="3200" b="1" dirty="0" smtClean="0">
                <a:solidFill>
                  <a:srgbClr val="000099"/>
                </a:solidFill>
              </a:rPr>
              <a:t>принимаются: </a:t>
            </a:r>
            <a:r>
              <a:rPr lang="ru-RU" sz="3200" b="1" dirty="0">
                <a:solidFill>
                  <a:srgbClr val="C00000"/>
                </a:solidFill>
              </a:rPr>
              <a:t>напряжение</a:t>
            </a:r>
            <a:r>
              <a:rPr lang="ru-RU" sz="3200" b="1" cap="small" dirty="0">
                <a:solidFill>
                  <a:srgbClr val="C00000"/>
                </a:solidFill>
              </a:rPr>
              <a:t>, </a:t>
            </a:r>
            <a:r>
              <a:rPr lang="ru-RU" sz="3200" b="1" dirty="0">
                <a:solidFill>
                  <a:srgbClr val="C00000"/>
                </a:solidFill>
              </a:rPr>
              <a:t>ток, мощность и сопротивление</a:t>
            </a:r>
            <a:r>
              <a:rPr lang="ru-RU" sz="3200" b="1" cap="small" dirty="0">
                <a:solidFill>
                  <a:srgbClr val="000099"/>
                </a:solidFill>
              </a:rPr>
              <a:t>, </a:t>
            </a:r>
            <a:r>
              <a:rPr lang="ru-RU" sz="3200" b="1" dirty="0">
                <a:solidFill>
                  <a:srgbClr val="000099"/>
                </a:solidFill>
              </a:rPr>
              <a:t>которые связаны между собой уравнением </a:t>
            </a:r>
            <a:r>
              <a:rPr lang="ru-RU" sz="3200" b="1" dirty="0" smtClean="0">
                <a:solidFill>
                  <a:srgbClr val="000099"/>
                </a:solidFill>
              </a:rPr>
              <a:t>мощности                              </a:t>
            </a:r>
            <a:r>
              <a:rPr lang="ru-RU" sz="3200" b="1" dirty="0">
                <a:solidFill>
                  <a:srgbClr val="000099"/>
                </a:solidFill>
              </a:rPr>
              <a:t>,  а  из закона  Ома    				</a:t>
            </a:r>
            <a:endParaRPr lang="ru-RU" sz="3200" b="1" dirty="0" smtClean="0">
              <a:solidFill>
                <a:srgbClr val="000099"/>
              </a:solidFill>
            </a:endParaRPr>
          </a:p>
          <a:p>
            <a:pPr algn="l">
              <a:defRPr/>
            </a:pPr>
            <a:r>
              <a:rPr lang="ru-RU" sz="3200" b="1" dirty="0" smtClean="0">
                <a:solidFill>
                  <a:srgbClr val="000099"/>
                </a:solidFill>
              </a:rPr>
              <a:t>                           Тогда </a:t>
            </a:r>
            <a:r>
              <a:rPr lang="ru-RU" sz="3200" b="1" dirty="0">
                <a:solidFill>
                  <a:srgbClr val="000099"/>
                </a:solidFill>
              </a:rPr>
              <a:t>относительные базисные значения известных величин данного элемента выразятся следующими соотношениями:</a:t>
            </a:r>
          </a:p>
        </p:txBody>
      </p:sp>
      <p:sp>
        <p:nvSpPr>
          <p:cNvPr id="29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9742" name="Object 46"/>
          <p:cNvGraphicFramePr>
            <a:graphicFrameLocks noChangeAspect="1"/>
          </p:cNvGraphicFramePr>
          <p:nvPr/>
        </p:nvGraphicFramePr>
        <p:xfrm>
          <a:off x="2195513" y="2492375"/>
          <a:ext cx="2592387" cy="769938"/>
        </p:xfrm>
        <a:graphic>
          <a:graphicData uri="http://schemas.openxmlformats.org/presentationml/2006/ole">
            <p:oleObj spid="_x0000_s29742" name="Формула" r:id="rId3" imgW="812447" imgH="253890" progId="Equation.3">
              <p:embed/>
            </p:oleObj>
          </a:graphicData>
        </a:graphic>
      </p:graphicFrame>
      <p:sp>
        <p:nvSpPr>
          <p:cNvPr id="2974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9743" name="Object 47"/>
          <p:cNvGraphicFramePr>
            <a:graphicFrameLocks noChangeAspect="1"/>
          </p:cNvGraphicFramePr>
          <p:nvPr/>
        </p:nvGraphicFramePr>
        <p:xfrm>
          <a:off x="142875" y="2997200"/>
          <a:ext cx="2520950" cy="1260475"/>
        </p:xfrm>
        <a:graphic>
          <a:graphicData uri="http://schemas.openxmlformats.org/presentationml/2006/ole">
            <p:oleObj spid="_x0000_s29743" name="Формула" r:id="rId4" imgW="837836" imgH="495085" progId="Equation.3">
              <p:embed/>
            </p:oleObj>
          </a:graphicData>
        </a:graphic>
      </p:graphicFrame>
      <p:sp>
        <p:nvSpPr>
          <p:cNvPr id="2974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9744" name="Object 48"/>
          <p:cNvGraphicFramePr>
            <a:graphicFrameLocks noChangeAspect="1"/>
          </p:cNvGraphicFramePr>
          <p:nvPr/>
        </p:nvGraphicFramePr>
        <p:xfrm>
          <a:off x="82550" y="5300663"/>
          <a:ext cx="8978900" cy="1119187"/>
        </p:xfrm>
        <a:graphic>
          <a:graphicData uri="http://schemas.openxmlformats.org/presentationml/2006/ole">
            <p:oleObj spid="_x0000_s29744" name="Формула" r:id="rId5" imgW="3289300" imgH="4953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5225" cy="6467475"/>
          </a:xfrm>
        </p:spPr>
        <p:txBody>
          <a:bodyPr/>
          <a:lstStyle/>
          <a:p>
            <a:pPr algn="l">
              <a:defRPr/>
            </a:pPr>
            <a:r>
              <a:rPr lang="ru-RU" sz="3200" b="1" dirty="0">
                <a:solidFill>
                  <a:srgbClr val="000099"/>
                </a:solidFill>
              </a:rPr>
              <a:t>Обычно при расчетах </a:t>
            </a:r>
            <a:r>
              <a:rPr lang="ru-RU" sz="3200" b="1" dirty="0" smtClean="0">
                <a:solidFill>
                  <a:srgbClr val="000099"/>
                </a:solidFill>
              </a:rPr>
              <a:t>задаются </a:t>
            </a:r>
            <a:r>
              <a:rPr lang="ru-RU" sz="3200" b="1" dirty="0">
                <a:solidFill>
                  <a:srgbClr val="336600"/>
                </a:solidFill>
              </a:rPr>
              <a:t>базисной мощностью </a:t>
            </a:r>
            <a:r>
              <a:rPr lang="ru-RU" sz="3200" b="1" dirty="0">
                <a:solidFill>
                  <a:srgbClr val="000099"/>
                </a:solidFill>
              </a:rPr>
              <a:t>и </a:t>
            </a:r>
            <a:r>
              <a:rPr lang="ru-RU" sz="3200" b="1" dirty="0">
                <a:solidFill>
                  <a:srgbClr val="336600"/>
                </a:solidFill>
              </a:rPr>
              <a:t>базисным </a:t>
            </a:r>
            <a:r>
              <a:rPr lang="ru-RU" sz="3200" b="1" dirty="0" smtClean="0">
                <a:solidFill>
                  <a:srgbClr val="336600"/>
                </a:solidFill>
              </a:rPr>
              <a:t>напряжением</a:t>
            </a:r>
            <a:r>
              <a:rPr lang="ru-RU" sz="3200" b="1" dirty="0" smtClean="0">
                <a:solidFill>
                  <a:srgbClr val="000099"/>
                </a:solidFill>
              </a:rPr>
              <a:t>. </a:t>
            </a:r>
            <a:r>
              <a:rPr lang="ru-RU" sz="3200" b="1" dirty="0">
                <a:solidFill>
                  <a:srgbClr val="000099"/>
                </a:solidFill>
              </a:rPr>
              <a:t>Поэтому за базисную мощность </a:t>
            </a:r>
            <a:r>
              <a:rPr lang="en-US" sz="3200" b="1" i="1" cap="small" dirty="0">
                <a:solidFill>
                  <a:srgbClr val="000099"/>
                </a:solidFill>
              </a:rPr>
              <a:t>S</a:t>
            </a:r>
            <a:r>
              <a:rPr lang="ru-RU" sz="3200" b="1" i="1" cap="small" baseline="-25000" dirty="0">
                <a:solidFill>
                  <a:srgbClr val="000099"/>
                </a:solidFill>
              </a:rPr>
              <a:t>б</a:t>
            </a:r>
            <a:r>
              <a:rPr lang="ru-RU" sz="3200" b="1" i="1" cap="small" dirty="0">
                <a:solidFill>
                  <a:srgbClr val="000099"/>
                </a:solidFill>
              </a:rPr>
              <a:t> </a:t>
            </a:r>
            <a:r>
              <a:rPr lang="ru-RU" sz="3200" b="1" dirty="0">
                <a:solidFill>
                  <a:srgbClr val="000099"/>
                </a:solidFill>
              </a:rPr>
              <a:t>целесообразно принимать величины, кратные десяти, чаще всего 100</a:t>
            </a:r>
            <a:r>
              <a:rPr lang="en-US" sz="3200" b="1" dirty="0">
                <a:solidFill>
                  <a:srgbClr val="000099"/>
                </a:solidFill>
              </a:rPr>
              <a:t>MB</a:t>
            </a:r>
            <a:r>
              <a:rPr lang="ru-RU" sz="3200" b="1" dirty="0">
                <a:solidFill>
                  <a:srgbClr val="000099"/>
                </a:solidFill>
              </a:rPr>
              <a:t>А. Иногда удобно. базисную мощность принимать равной суммарной номинальной мощности генераторов, включенных в расчетную схему. </a:t>
            </a:r>
            <a:r>
              <a:rPr lang="ru-RU" sz="3200" b="1" dirty="0" smtClean="0">
                <a:solidFill>
                  <a:srgbClr val="000099"/>
                </a:solidFill>
              </a:rPr>
              <a:t/>
            </a:r>
            <a:br>
              <a:rPr lang="ru-RU" sz="3200" b="1" dirty="0" smtClean="0">
                <a:solidFill>
                  <a:srgbClr val="000099"/>
                </a:solidFill>
              </a:rPr>
            </a:br>
            <a:r>
              <a:rPr lang="ru-RU" sz="3200" b="1" i="1" dirty="0" smtClean="0">
                <a:solidFill>
                  <a:srgbClr val="C00000"/>
                </a:solidFill>
              </a:rPr>
              <a:t>За </a:t>
            </a:r>
            <a:r>
              <a:rPr lang="ru-RU" sz="3200" b="1" i="1" dirty="0">
                <a:solidFill>
                  <a:srgbClr val="C00000"/>
                </a:solidFill>
              </a:rPr>
              <a:t>базисное напряжение </a:t>
            </a:r>
            <a:r>
              <a:rPr lang="en-US" sz="3200" b="1" i="1" dirty="0">
                <a:solidFill>
                  <a:srgbClr val="C00000"/>
                </a:solidFill>
              </a:rPr>
              <a:t>U</a:t>
            </a:r>
            <a:r>
              <a:rPr lang="ru-RU" sz="3200" b="1" i="1" baseline="-25000" dirty="0">
                <a:solidFill>
                  <a:srgbClr val="C00000"/>
                </a:solidFill>
              </a:rPr>
              <a:t>б</a:t>
            </a:r>
            <a:r>
              <a:rPr lang="ru-RU" sz="3200" b="1" i="1" dirty="0">
                <a:solidFill>
                  <a:srgbClr val="C00000"/>
                </a:solidFill>
              </a:rPr>
              <a:t> обычно принимают среднее номинальное напряжение </a:t>
            </a:r>
            <a:r>
              <a:rPr lang="en-US" sz="3200" b="1" i="1" dirty="0">
                <a:solidFill>
                  <a:srgbClr val="C00000"/>
                </a:solidFill>
              </a:rPr>
              <a:t>U</a:t>
            </a:r>
            <a:r>
              <a:rPr lang="ru-RU" sz="3200" b="1" i="1" baseline="-25000" dirty="0">
                <a:solidFill>
                  <a:srgbClr val="C00000"/>
                </a:solidFill>
              </a:rPr>
              <a:t>ср</a:t>
            </a:r>
            <a:r>
              <a:rPr lang="ru-RU" sz="3200" b="1" i="1" dirty="0">
                <a:solidFill>
                  <a:srgbClr val="C00000"/>
                </a:solidFill>
              </a:rPr>
              <a:t> </a:t>
            </a:r>
            <a:r>
              <a:rPr lang="ru-RU" sz="3200" b="1" i="1" dirty="0" smtClean="0">
                <a:solidFill>
                  <a:srgbClr val="C00000"/>
                </a:solidFill>
              </a:rPr>
              <a:t>электрической </a:t>
            </a:r>
            <a:r>
              <a:rPr lang="ru-RU" sz="3200" b="1" i="1" dirty="0">
                <a:solidFill>
                  <a:srgbClr val="C00000"/>
                </a:solidFill>
              </a:rPr>
              <a:t>ступени, где находится точка КЗ</a:t>
            </a:r>
            <a:r>
              <a:rPr lang="ru-RU" sz="3200" b="1" i="1" dirty="0" smtClean="0">
                <a:solidFill>
                  <a:srgbClr val="C00000"/>
                </a:solidFill>
              </a:rPr>
              <a:t>.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7" name="Объект 2"/>
          <p:cNvSpPr>
            <a:spLocks noGrp="1"/>
          </p:cNvSpPr>
          <p:nvPr>
            <p:ph idx="1"/>
          </p:nvPr>
        </p:nvSpPr>
        <p:spPr>
          <a:xfrm>
            <a:off x="107950" y="115888"/>
            <a:ext cx="8928100" cy="2520950"/>
          </a:xfrm>
        </p:spPr>
        <p:txBody>
          <a:bodyPr/>
          <a:lstStyle/>
          <a:p>
            <a:r>
              <a:rPr lang="ru-RU" b="1" smtClean="0">
                <a:solidFill>
                  <a:srgbClr val="000099"/>
                </a:solidFill>
              </a:rPr>
              <a:t>При составлении схемы замещения в относительных единицах параметры тех элементов, которые заданы в именованных единицах, можно выразить в относительных единицах при базисных условиях.</a:t>
            </a:r>
          </a:p>
        </p:txBody>
      </p:sp>
      <p:sp>
        <p:nvSpPr>
          <p:cNvPr id="31768" name="Объект 2"/>
          <p:cNvSpPr txBox="1">
            <a:spLocks/>
          </p:cNvSpPr>
          <p:nvPr/>
        </p:nvSpPr>
        <p:spPr bwMode="auto">
          <a:xfrm>
            <a:off x="101600" y="2708275"/>
            <a:ext cx="89281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Если же элементы расчетной схемы заданы параметрами, выраженными в относительных номинальных единицах, то индуктивное сопротивление определится как:</a:t>
            </a:r>
          </a:p>
        </p:txBody>
      </p:sp>
      <p:sp>
        <p:nvSpPr>
          <p:cNvPr id="3176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1765" name="Object 21"/>
          <p:cNvGraphicFramePr>
            <a:graphicFrameLocks noChangeAspect="1"/>
          </p:cNvGraphicFramePr>
          <p:nvPr/>
        </p:nvGraphicFramePr>
        <p:xfrm>
          <a:off x="971550" y="5013325"/>
          <a:ext cx="3068638" cy="1549400"/>
        </p:xfrm>
        <a:graphic>
          <a:graphicData uri="http://schemas.openxmlformats.org/presentationml/2006/ole">
            <p:oleObj spid="_x0000_s31765" name="Формула" r:id="rId3" imgW="901309" imgH="495085" progId="Equation.3">
              <p:embed/>
            </p:oleObj>
          </a:graphicData>
        </a:graphic>
      </p:graphicFrame>
      <p:sp>
        <p:nvSpPr>
          <p:cNvPr id="3177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1766" name="Object 22"/>
          <p:cNvGraphicFramePr>
            <a:graphicFrameLocks noChangeAspect="1"/>
          </p:cNvGraphicFramePr>
          <p:nvPr/>
        </p:nvGraphicFramePr>
        <p:xfrm>
          <a:off x="3851275" y="4941888"/>
          <a:ext cx="4044950" cy="1655762"/>
        </p:xfrm>
        <a:graphic>
          <a:graphicData uri="http://schemas.openxmlformats.org/presentationml/2006/ole">
            <p:oleObj spid="_x0000_s31766" name="Формула" r:id="rId4" imgW="1104421" imgH="495085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9" name="Заголовок 1"/>
          <p:cNvSpPr>
            <a:spLocks noGrp="1"/>
          </p:cNvSpPr>
          <p:nvPr>
            <p:ph type="title"/>
          </p:nvPr>
        </p:nvSpPr>
        <p:spPr>
          <a:xfrm>
            <a:off x="107950" y="188913"/>
            <a:ext cx="8856663" cy="2362200"/>
          </a:xfrm>
        </p:spPr>
        <p:txBody>
          <a:bodyPr/>
          <a:lstStyle/>
          <a:p>
            <a:pPr algn="l"/>
            <a:r>
              <a:rPr lang="ru-RU" sz="3200" b="1" smtClean="0">
                <a:solidFill>
                  <a:srgbClr val="C00000"/>
                </a:solidFill>
              </a:rPr>
              <a:t>Исключение делают только для реакторов, учитывая их действительное номинальное напряжение, так как они иногда используются на более низких напряжениях, чем их номинальные напряжения. </a:t>
            </a:r>
          </a:p>
        </p:txBody>
      </p:sp>
      <p:sp>
        <p:nvSpPr>
          <p:cNvPr id="327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787" name="Object 19"/>
          <p:cNvGraphicFramePr>
            <a:graphicFrameLocks noChangeAspect="1"/>
          </p:cNvGraphicFramePr>
          <p:nvPr/>
        </p:nvGraphicFramePr>
        <p:xfrm>
          <a:off x="1362075" y="2636838"/>
          <a:ext cx="6794500" cy="2016125"/>
        </p:xfrm>
        <a:graphic>
          <a:graphicData uri="http://schemas.openxmlformats.org/presentationml/2006/ole">
            <p:oleObj spid="_x0000_s32787" name="Точечный рисунок" r:id="rId3" imgW="3180952" imgH="952633" progId="PBrush">
              <p:embed/>
            </p:oleObj>
          </a:graphicData>
        </a:graphic>
      </p:graphicFrame>
      <p:sp>
        <p:nvSpPr>
          <p:cNvPr id="3279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788" name="Object 20"/>
          <p:cNvGraphicFramePr>
            <a:graphicFrameLocks noChangeAspect="1"/>
          </p:cNvGraphicFramePr>
          <p:nvPr/>
        </p:nvGraphicFramePr>
        <p:xfrm>
          <a:off x="115888" y="4941888"/>
          <a:ext cx="8912225" cy="1295400"/>
        </p:xfrm>
        <a:graphic>
          <a:graphicData uri="http://schemas.openxmlformats.org/presentationml/2006/ole">
            <p:oleObj spid="_x0000_s32788" name="Формула" r:id="rId4" imgW="3365500" imgH="5334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ъект 2"/>
          <p:cNvSpPr>
            <a:spLocks noGrp="1"/>
          </p:cNvSpPr>
          <p:nvPr>
            <p:ph idx="1"/>
          </p:nvPr>
        </p:nvSpPr>
        <p:spPr>
          <a:xfrm>
            <a:off x="179388" y="188913"/>
            <a:ext cx="8785225" cy="65532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В общем случае расчетная схема может иметь несколько ступеней напряжения. Тогда одну из ступеней принимают в качестве основной (базисной) ступени. </a:t>
            </a:r>
            <a:r>
              <a:rPr lang="ru-RU" b="1" smtClean="0">
                <a:solidFill>
                  <a:srgbClr val="C00000"/>
                </a:solidFill>
              </a:rPr>
              <a:t>Основной целесообразно принимать ту ступень напряжения, где хотят определить величину тока КЗ. </a:t>
            </a:r>
            <a:r>
              <a:rPr lang="ru-RU" b="1" smtClean="0">
                <a:solidFill>
                  <a:srgbClr val="000099"/>
                </a:solidFill>
              </a:rPr>
              <a:t>Для этой ступени принимают базисные единицы измерения и тем самым однозначно устанавливают базисные единицы для других ступеней. Последние получаются путем приведения базисных единиц основной ступени напряжения к соответствующим другим ступеням.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1" name="Объект 2"/>
          <p:cNvSpPr>
            <a:spLocks noGrp="1"/>
          </p:cNvSpPr>
          <p:nvPr>
            <p:ph idx="1"/>
          </p:nvPr>
        </p:nvSpPr>
        <p:spPr>
          <a:xfrm>
            <a:off x="107950" y="115888"/>
            <a:ext cx="8928100" cy="66262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      Для приведенного базисного напряжения любой ступени получаем следующее соотношение:</a:t>
            </a:r>
          </a:p>
          <a:p>
            <a:pPr marL="0" indent="0">
              <a:buFont typeface="Arial" charset="0"/>
              <a:buNone/>
            </a:pPr>
            <a:endParaRPr lang="ru-RU" b="1" smtClean="0">
              <a:solidFill>
                <a:srgbClr val="000099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так как базисное напряжение основной ступени </a:t>
            </a:r>
            <a:r>
              <a:rPr lang="en-US" b="1" smtClean="0">
                <a:solidFill>
                  <a:srgbClr val="000099"/>
                </a:solidFill>
              </a:rPr>
              <a:t>U</a:t>
            </a:r>
            <a:r>
              <a:rPr lang="ru-RU" b="1" baseline="-25000" smtClean="0">
                <a:solidFill>
                  <a:srgbClr val="000099"/>
                </a:solidFill>
              </a:rPr>
              <a:t>б</a:t>
            </a:r>
            <a:r>
              <a:rPr lang="ru-RU" b="1" smtClean="0">
                <a:solidFill>
                  <a:srgbClr val="000099"/>
                </a:solidFill>
              </a:rPr>
              <a:t> принимается равным среднему номинальному напряжению этой ступени.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C00000"/>
                </a:solidFill>
              </a:rPr>
              <a:t>      Таким образом, приведенное базисное напряжение для любой электрической ступени расчетной схемы численно равно среднему номинальному напряжению этой ступени.</a:t>
            </a:r>
          </a:p>
          <a:p>
            <a:pPr marL="0" indent="0">
              <a:buFont typeface="Arial" charset="0"/>
              <a:buNone/>
            </a:pPr>
            <a:endParaRPr lang="ru-RU" b="1" smtClean="0">
              <a:solidFill>
                <a:srgbClr val="000099"/>
              </a:solidFill>
            </a:endParaRPr>
          </a:p>
          <a:p>
            <a:pPr marL="0" indent="0">
              <a:buFont typeface="Arial" charset="0"/>
              <a:buNone/>
            </a:pPr>
            <a:endParaRPr lang="ru-RU" smtClean="0"/>
          </a:p>
        </p:txBody>
      </p:sp>
      <p:sp>
        <p:nvSpPr>
          <p:cNvPr id="33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3800" name="Object 8"/>
          <p:cNvGraphicFramePr>
            <a:graphicFrameLocks noChangeAspect="1"/>
          </p:cNvGraphicFramePr>
          <p:nvPr/>
        </p:nvGraphicFramePr>
        <p:xfrm>
          <a:off x="3132138" y="981075"/>
          <a:ext cx="4038600" cy="1327150"/>
        </p:xfrm>
        <a:graphic>
          <a:graphicData uri="http://schemas.openxmlformats.org/presentationml/2006/ole">
            <p:oleObj spid="_x0000_s33800" name="Формула" r:id="rId3" imgW="1346200" imgH="4699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4" name="Объект 2"/>
          <p:cNvSpPr>
            <a:spLocks noGrp="1"/>
          </p:cNvSpPr>
          <p:nvPr>
            <p:ph idx="1"/>
          </p:nvPr>
        </p:nvSpPr>
        <p:spPr>
          <a:xfrm>
            <a:off x="107950" y="115888"/>
            <a:ext cx="8928100" cy="66262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mtClean="0"/>
              <a:t>     </a:t>
            </a:r>
            <a:r>
              <a:rPr lang="ru-RU" b="1" smtClean="0">
                <a:solidFill>
                  <a:srgbClr val="000099"/>
                </a:solidFill>
              </a:rPr>
              <a:t>Приведенный базисный ток любой ступени определяется по выражению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									</a:t>
            </a:r>
          </a:p>
          <a:p>
            <a:pPr marL="0" indent="0">
              <a:buFont typeface="Arial" charset="0"/>
              <a:buNone/>
            </a:pPr>
            <a:endParaRPr lang="ru-RU" b="1" smtClean="0">
              <a:solidFill>
                <a:srgbClr val="000099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где   	</a:t>
            </a:r>
            <a:r>
              <a:rPr lang="en-US" b="1" smtClean="0">
                <a:solidFill>
                  <a:srgbClr val="000099"/>
                </a:solidFill>
              </a:rPr>
              <a:t>U</a:t>
            </a:r>
            <a:r>
              <a:rPr lang="ru-RU" b="1" baseline="-25000" smtClean="0">
                <a:solidFill>
                  <a:srgbClr val="000099"/>
                </a:solidFill>
              </a:rPr>
              <a:t>ср</a:t>
            </a:r>
            <a:r>
              <a:rPr lang="ru-RU" b="1" smtClean="0">
                <a:solidFill>
                  <a:srgbClr val="000099"/>
                </a:solidFill>
              </a:rPr>
              <a:t> - среднее номинальное напряжение той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          ступени, для которой определяется 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          приведенный базисный ток </a:t>
            </a:r>
            <a:r>
              <a:rPr lang="en-US" b="1" smtClean="0">
                <a:solidFill>
                  <a:srgbClr val="000099"/>
                </a:solidFill>
              </a:rPr>
              <a:t>I</a:t>
            </a:r>
            <a:r>
              <a:rPr lang="ru-RU" b="1" baseline="-25000" smtClean="0">
                <a:solidFill>
                  <a:srgbClr val="000099"/>
                </a:solidFill>
              </a:rPr>
              <a:t>б</a:t>
            </a:r>
            <a:r>
              <a:rPr lang="ru-RU" b="1" smtClean="0">
                <a:solidFill>
                  <a:srgbClr val="000099"/>
                </a:solidFill>
              </a:rPr>
              <a:t>;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          </a:t>
            </a:r>
            <a:r>
              <a:rPr lang="en-US" b="1" smtClean="0">
                <a:solidFill>
                  <a:srgbClr val="000099"/>
                </a:solidFill>
              </a:rPr>
              <a:t>U</a:t>
            </a:r>
            <a:r>
              <a:rPr lang="ru-RU" b="1" baseline="-25000" smtClean="0">
                <a:solidFill>
                  <a:srgbClr val="000099"/>
                </a:solidFill>
              </a:rPr>
              <a:t>ср.б</a:t>
            </a:r>
            <a:r>
              <a:rPr lang="ru-RU" b="1" smtClean="0">
                <a:solidFill>
                  <a:srgbClr val="000099"/>
                </a:solidFill>
              </a:rPr>
              <a:t> - среднее номинальное напряжение 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           основной (базисной) ступени;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           </a:t>
            </a:r>
            <a:r>
              <a:rPr lang="en-US" b="1" smtClean="0">
                <a:solidFill>
                  <a:srgbClr val="000099"/>
                </a:solidFill>
              </a:rPr>
              <a:t>I</a:t>
            </a:r>
            <a:r>
              <a:rPr lang="ru-RU" b="1" baseline="-25000" smtClean="0">
                <a:solidFill>
                  <a:srgbClr val="000099"/>
                </a:solidFill>
              </a:rPr>
              <a:t>б</a:t>
            </a:r>
            <a:r>
              <a:rPr lang="ru-RU" b="1" smtClean="0">
                <a:solidFill>
                  <a:srgbClr val="000099"/>
                </a:solidFill>
              </a:rPr>
              <a:t> - базисный ток основной (базисной) 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            ступени. </a:t>
            </a:r>
          </a:p>
          <a:p>
            <a:pPr marL="0" indent="0">
              <a:buFont typeface="Arial" charset="0"/>
              <a:buNone/>
            </a:pPr>
            <a:endParaRPr lang="ru-RU" b="1" smtClean="0">
              <a:solidFill>
                <a:srgbClr val="000099"/>
              </a:solidFill>
            </a:endParaRPr>
          </a:p>
        </p:txBody>
      </p:sp>
      <p:sp>
        <p:nvSpPr>
          <p:cNvPr id="348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2879725" y="1052513"/>
          <a:ext cx="3384550" cy="1470025"/>
        </p:xfrm>
        <a:graphic>
          <a:graphicData uri="http://schemas.openxmlformats.org/presentationml/2006/ole">
            <p:oleObj spid="_x0000_s34823" name="Формула" r:id="rId3" imgW="1104900" imgH="5080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Объект 2"/>
          <p:cNvSpPr>
            <a:spLocks noGrp="1"/>
          </p:cNvSpPr>
          <p:nvPr>
            <p:ph idx="1"/>
          </p:nvPr>
        </p:nvSpPr>
        <p:spPr>
          <a:xfrm>
            <a:off x="107950" y="115888"/>
            <a:ext cx="8928100" cy="66262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      Приведенный базисный ток любой ступени </a:t>
            </a: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можно определить и по иному выражению:</a:t>
            </a:r>
          </a:p>
          <a:p>
            <a:pPr marL="0" indent="0">
              <a:buFont typeface="Arial" charset="0"/>
              <a:buNone/>
            </a:pPr>
            <a:endParaRPr lang="ru-RU" b="1" smtClean="0">
              <a:solidFill>
                <a:srgbClr val="000099"/>
              </a:solidFill>
            </a:endParaRPr>
          </a:p>
          <a:p>
            <a:pPr marL="0" indent="0">
              <a:buFont typeface="Arial" charset="0"/>
              <a:buNone/>
            </a:pPr>
            <a:endParaRPr lang="ru-RU" b="1" smtClean="0">
              <a:solidFill>
                <a:srgbClr val="000099"/>
              </a:solidFill>
            </a:endParaRPr>
          </a:p>
          <a:p>
            <a:pPr marL="0" indent="0">
              <a:buFont typeface="Arial" charset="0"/>
              <a:buNone/>
            </a:pPr>
            <a:endParaRPr lang="ru-RU" b="1" smtClean="0">
              <a:solidFill>
                <a:srgbClr val="000099"/>
              </a:solidFill>
            </a:endParaRP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000099"/>
                </a:solidFill>
              </a:rPr>
              <a:t>так как базисная мощность </a:t>
            </a:r>
            <a:r>
              <a:rPr lang="en-US" b="1" smtClean="0">
                <a:solidFill>
                  <a:srgbClr val="000099"/>
                </a:solidFill>
              </a:rPr>
              <a:t>S</a:t>
            </a:r>
            <a:r>
              <a:rPr lang="ru-RU" b="1" baseline="-25000" smtClean="0">
                <a:solidFill>
                  <a:srgbClr val="000099"/>
                </a:solidFill>
              </a:rPr>
              <a:t>б</a:t>
            </a:r>
            <a:r>
              <a:rPr lang="ru-RU" b="1" smtClean="0">
                <a:solidFill>
                  <a:srgbClr val="000099"/>
                </a:solidFill>
              </a:rPr>
              <a:t> остается одинаковой для всех ступеней расчетной схемы.</a:t>
            </a:r>
          </a:p>
        </p:txBody>
      </p:sp>
      <p:sp>
        <p:nvSpPr>
          <p:cNvPr id="3584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5846" name="Object 6"/>
          <p:cNvGraphicFramePr>
            <a:graphicFrameLocks noChangeAspect="1"/>
          </p:cNvGraphicFramePr>
          <p:nvPr/>
        </p:nvGraphicFramePr>
        <p:xfrm>
          <a:off x="2627313" y="1268413"/>
          <a:ext cx="3403600" cy="1655762"/>
        </p:xfrm>
        <a:graphic>
          <a:graphicData uri="http://schemas.openxmlformats.org/presentationml/2006/ole">
            <p:oleObj spid="_x0000_s35846" name="Формула" r:id="rId3" imgW="927100" imgH="520700" progId="Equation.3">
              <p:embed/>
            </p:oleObj>
          </a:graphicData>
        </a:graphic>
      </p:graphicFrame>
      <p:sp>
        <p:nvSpPr>
          <p:cNvPr id="35849" name="Заголовок 1"/>
          <p:cNvSpPr>
            <a:spLocks noGrp="1"/>
          </p:cNvSpPr>
          <p:nvPr>
            <p:ph type="title"/>
          </p:nvPr>
        </p:nvSpPr>
        <p:spPr>
          <a:xfrm>
            <a:off x="107950" y="4437063"/>
            <a:ext cx="8928100" cy="2001837"/>
          </a:xfrm>
        </p:spPr>
        <p:txBody>
          <a:bodyPr anchor="t"/>
          <a:lstStyle/>
          <a:p>
            <a:pPr algn="l"/>
            <a:r>
              <a:rPr lang="ru-RU" sz="3200" b="1" i="1" smtClean="0">
                <a:solidFill>
                  <a:srgbClr val="000099"/>
                </a:solidFill>
              </a:rPr>
              <a:t>   Четвертую приведенную базисную величину</a:t>
            </a:r>
            <a:r>
              <a:rPr lang="ru-RU" sz="3200" b="1" smtClean="0">
                <a:solidFill>
                  <a:srgbClr val="000099"/>
                </a:solidFill>
              </a:rPr>
              <a:t>, </a:t>
            </a:r>
            <a:r>
              <a:rPr lang="ru-RU" sz="3200" b="1" smtClean="0">
                <a:solidFill>
                  <a:srgbClr val="C00000"/>
                </a:solidFill>
              </a:rPr>
              <a:t>приведенное базисное сопротивление </a:t>
            </a:r>
            <a:r>
              <a:rPr lang="ru-RU" sz="3200" b="1" smtClean="0">
                <a:solidFill>
                  <a:srgbClr val="000099"/>
                </a:solidFill>
              </a:rPr>
              <a:t>любой ступени х</a:t>
            </a:r>
            <a:r>
              <a:rPr lang="ru-RU" sz="3200" b="1" baseline="-25000" smtClean="0">
                <a:solidFill>
                  <a:srgbClr val="000099"/>
                </a:solidFill>
              </a:rPr>
              <a:t>б</a:t>
            </a:r>
            <a:r>
              <a:rPr lang="ru-RU" sz="3200" b="1" smtClean="0">
                <a:solidFill>
                  <a:srgbClr val="000099"/>
                </a:solidFill>
              </a:rPr>
              <a:t>, легко определить по приведенным базисным величинам U</a:t>
            </a:r>
            <a:r>
              <a:rPr lang="ru-RU" sz="3200" b="1" baseline="-25000" smtClean="0">
                <a:solidFill>
                  <a:srgbClr val="000099"/>
                </a:solidFill>
              </a:rPr>
              <a:t>б</a:t>
            </a:r>
            <a:r>
              <a:rPr lang="ru-RU" sz="3200" b="1" smtClean="0">
                <a:solidFill>
                  <a:srgbClr val="000099"/>
                </a:solidFill>
              </a:rPr>
              <a:t> и </a:t>
            </a:r>
            <a:r>
              <a:rPr lang="en-US" sz="3200" b="1" smtClean="0">
                <a:solidFill>
                  <a:srgbClr val="000099"/>
                </a:solidFill>
              </a:rPr>
              <a:t>I</a:t>
            </a:r>
            <a:r>
              <a:rPr lang="ru-RU" sz="3200" b="1" baseline="-25000" smtClean="0">
                <a:solidFill>
                  <a:srgbClr val="000099"/>
                </a:solidFill>
              </a:rPr>
              <a:t>б</a:t>
            </a:r>
            <a:r>
              <a:rPr lang="ru-RU" sz="3200" b="1" smtClean="0">
                <a:solidFill>
                  <a:srgbClr val="000099"/>
                </a:solidFill>
              </a:rPr>
              <a:t/>
            </a:r>
            <a:br>
              <a:rPr lang="ru-RU" sz="3200" b="1" smtClean="0">
                <a:solidFill>
                  <a:srgbClr val="000099"/>
                </a:solidFill>
              </a:rPr>
            </a:br>
            <a:endParaRPr lang="ru-RU" sz="3200" b="1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107950" y="188913"/>
            <a:ext cx="8928100" cy="3527425"/>
          </a:xfrm>
        </p:spPr>
        <p:txBody>
          <a:bodyPr anchor="t"/>
          <a:lstStyle/>
          <a:p>
            <a:pPr algn="l" eaLnBrk="1" hangingPunct="1">
              <a:defRPr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Трехфазные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симметричные электрические системы,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состоят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общем случае из генераторов, </a:t>
            </a:r>
            <a:r>
              <a:rPr lang="ru-RU" sz="2800" b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трансфор-маторов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воздушных и кабельных линий, реакторов и других элементов, сопротивления которых известны.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b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заключается в нахождении токов при трехфазных КЗ в той или иной точке электрической системы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2" name="Rectangle 2"/>
          <p:cNvSpPr>
            <a:spLocks/>
          </p:cNvSpPr>
          <p:nvPr/>
        </p:nvSpPr>
        <p:spPr bwMode="auto">
          <a:xfrm>
            <a:off x="107950" y="3789363"/>
            <a:ext cx="89281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8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Поскольку заданная трехфазная система выполнена симметрично, и все ее фазы находятся при трехфазном КЗ в одинаковых условиях, </a:t>
            </a:r>
            <a:r>
              <a:rPr lang="ru-RU" sz="28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представляется возможным вести расчет в одной фазе и пользоваться при этом однолинейным изображением схем.</a:t>
            </a:r>
            <a:endParaRPr lang="ru-RU" sz="28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107950" y="274638"/>
            <a:ext cx="8928100" cy="6467475"/>
          </a:xfrm>
        </p:spPr>
        <p:txBody>
          <a:bodyPr anchor="t"/>
          <a:lstStyle/>
          <a:p>
            <a:pPr algn="l"/>
            <a:r>
              <a:rPr lang="ru-RU" sz="3200" b="1" smtClean="0">
                <a:solidFill>
                  <a:srgbClr val="000099"/>
                </a:solidFill>
              </a:rPr>
              <a:t>     </a:t>
            </a:r>
            <a:r>
              <a:rPr lang="ru-RU" sz="2800" b="1" smtClean="0">
                <a:solidFill>
                  <a:srgbClr val="000099"/>
                </a:solidFill>
              </a:rPr>
              <a:t>Имея приведенные базисные величины для любой ступени напряжения можно при составлении схемы замещения пользоваться всеми формулами, выведенными для одной ступени напряжения, подставляя в них соответствующие приведенные базисные величины для каждой из ступеней напряжения.</a:t>
            </a:r>
            <a:br>
              <a:rPr lang="ru-RU" sz="2800" b="1" smtClean="0">
                <a:solidFill>
                  <a:srgbClr val="000099"/>
                </a:solidFill>
              </a:rPr>
            </a:br>
            <a:r>
              <a:rPr lang="ru-RU" sz="2800" b="1" smtClean="0">
                <a:solidFill>
                  <a:srgbClr val="C00000"/>
                </a:solidFill>
              </a:rPr>
              <a:t>     Практически это означает, что в случае наличия нескольких ступеней напряжения необходимо под U</a:t>
            </a:r>
            <a:r>
              <a:rPr lang="ru-RU" sz="2800" b="1" baseline="-25000" smtClean="0">
                <a:solidFill>
                  <a:srgbClr val="C00000"/>
                </a:solidFill>
              </a:rPr>
              <a:t>ср</a:t>
            </a:r>
            <a:r>
              <a:rPr lang="ru-RU" sz="2800" b="1" smtClean="0">
                <a:solidFill>
                  <a:srgbClr val="C00000"/>
                </a:solidFill>
              </a:rPr>
              <a:t> подразумевать среднее номинальное напряжение той ступени, на которой расположен рассматриваемый элемент схемы, а вместо базисного тока  </a:t>
            </a:r>
            <a:r>
              <a:rPr lang="en-US" sz="2800" b="1" smtClean="0">
                <a:solidFill>
                  <a:srgbClr val="C00000"/>
                </a:solidFill>
              </a:rPr>
              <a:t>I</a:t>
            </a:r>
            <a:r>
              <a:rPr lang="ru-RU" sz="2800" b="1" baseline="-25000" smtClean="0">
                <a:solidFill>
                  <a:srgbClr val="C00000"/>
                </a:solidFill>
              </a:rPr>
              <a:t>б</a:t>
            </a:r>
            <a:r>
              <a:rPr lang="ru-RU" sz="2800" b="1" smtClean="0">
                <a:solidFill>
                  <a:srgbClr val="C00000"/>
                </a:solidFill>
              </a:rPr>
              <a:t> подставлять приведенный базисный ток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dirty="0">
                <a:solidFill>
                  <a:srgbClr val="000099"/>
                </a:solidFill>
              </a:rPr>
              <a:t>Вопрос </a:t>
            </a:r>
            <a:r>
              <a:rPr lang="ru-RU" sz="3600" b="1" dirty="0" smtClean="0">
                <a:solidFill>
                  <a:srgbClr val="000099"/>
                </a:solidFill>
              </a:rPr>
              <a:t>2</a:t>
            </a:r>
            <a:r>
              <a:rPr lang="ru-RU" sz="3600" b="1" dirty="0" smtClean="0"/>
              <a:t>.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Преобразование схем замещения</a:t>
            </a:r>
          </a:p>
        </p:txBody>
      </p:sp>
      <p:sp>
        <p:nvSpPr>
          <p:cNvPr id="45058" name="Заголовок 1"/>
          <p:cNvSpPr txBox="1">
            <a:spLocks/>
          </p:cNvSpPr>
          <p:nvPr/>
        </p:nvSpPr>
        <p:spPr bwMode="auto">
          <a:xfrm>
            <a:off x="107950" y="1412875"/>
            <a:ext cx="892810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200" b="1">
                <a:solidFill>
                  <a:srgbClr val="000099"/>
                </a:solidFill>
                <a:latin typeface="Calibri" pitchFamily="34" charset="0"/>
              </a:rPr>
              <a:t>Целью преобразования схемы замещения является ее приведение к простейшему виду.</a:t>
            </a:r>
          </a:p>
          <a:p>
            <a:pPr eaLnBrk="0" hangingPunct="0"/>
            <a:r>
              <a:rPr lang="ru-RU" sz="3200" b="1" i="1">
                <a:solidFill>
                  <a:srgbClr val="000099"/>
                </a:solidFill>
                <a:latin typeface="Calibri" pitchFamily="34" charset="0"/>
              </a:rPr>
              <a:t>    </a:t>
            </a:r>
            <a:r>
              <a:rPr lang="ru-RU" sz="3200" b="1" i="1">
                <a:solidFill>
                  <a:srgbClr val="C00000"/>
                </a:solidFill>
                <a:latin typeface="Calibri" pitchFamily="34" charset="0"/>
              </a:rPr>
              <a:t>Простейшей </a:t>
            </a:r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называется эквивалентная схема, состоящая из одного результирующего сопротивления, с одной стороны к которому приложена расчетная ЭДС, а с другой – находится расчетная точка КЗ с нулевым потенциалом.</a:t>
            </a: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4868863"/>
            <a:ext cx="3476625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/>
          </p:cNvSpPr>
          <p:nvPr>
            <p:ph type="body" sz="half" idx="2"/>
          </p:nvPr>
        </p:nvSpPr>
        <p:spPr>
          <a:xfrm>
            <a:off x="179388" y="22225"/>
            <a:ext cx="8713787" cy="1655763"/>
          </a:xfrm>
        </p:spPr>
        <p:txBody>
          <a:bodyPr/>
          <a:lstStyle/>
          <a:p>
            <a:pPr marL="0" indent="-533400" algn="ctr">
              <a:lnSpc>
                <a:spcPct val="90000"/>
              </a:lnSpc>
              <a:spcBef>
                <a:spcPct val="0"/>
              </a:spcBef>
              <a:buFont typeface="Arial" charset="0"/>
              <a:buNone/>
              <a:defRPr/>
            </a:pPr>
            <a: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однолинейную схему, называемую </a:t>
            </a:r>
            <a:r>
              <a:rPr lang="ru-RU" sz="2800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расчетной</a:t>
            </a:r>
            <a: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вводятся все генераторы, участвующие в формировании токов КЗ, и все элементы цепи, связывающие генерирующие источники с местом КЗ.</a:t>
            </a:r>
            <a:endParaRPr lang="en-US" sz="2800" b="1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87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6388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916113"/>
            <a:ext cx="8567738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 txBox="1">
            <a:spLocks/>
          </p:cNvSpPr>
          <p:nvPr/>
        </p:nvSpPr>
        <p:spPr bwMode="auto">
          <a:xfrm>
            <a:off x="179388" y="4365625"/>
            <a:ext cx="85693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533400" algn="ctr" eaLnBrk="0" hangingPunct="0">
              <a:lnSpc>
                <a:spcPct val="90000"/>
              </a:lnSpc>
              <a:buFont typeface="Arial" charset="0"/>
              <a:buNone/>
            </a:pPr>
            <a:r>
              <a:rPr lang="ru-RU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Пример расчетной схемы элемента ЭЭС</a:t>
            </a:r>
            <a:endParaRPr lang="en-US" sz="28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8" name="Rectangle 6"/>
          <p:cNvSpPr txBox="1">
            <a:spLocks/>
          </p:cNvSpPr>
          <p:nvPr/>
        </p:nvSpPr>
        <p:spPr bwMode="auto">
          <a:xfrm>
            <a:off x="250825" y="4941888"/>
            <a:ext cx="864235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На расчетной схеме обычно указывают основные параметры: номинальные мощности, номинальные напряжения, величины сопротивлений и др.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07950" y="188913"/>
            <a:ext cx="8928100" cy="3168650"/>
          </a:xfrm>
        </p:spPr>
        <p:txBody>
          <a:bodyPr anchor="t"/>
          <a:lstStyle/>
          <a:p>
            <a:pPr algn="l">
              <a:defRPr/>
            </a:pPr>
            <a:r>
              <a:rPr lang="ru-RU" sz="3200" dirty="0" smtClean="0"/>
              <a:t>     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вычислений токов КЗ однолинейная расчетная схема должна быть представлена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эквивалентной схемой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замещения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которой все элементы связаны между собой </a:t>
            </a:r>
            <a:r>
              <a:rPr lang="ru-RU" sz="32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электри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-чески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точка КЗ и концы нагрузочных ветвей имеют нулевой потенциал.</a:t>
            </a:r>
            <a:endParaRPr lang="ru-RU" sz="32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0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1" name="Rectangle 1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2" name="Rectangle 1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3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4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5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7416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3213100"/>
            <a:ext cx="8928100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2"/>
          <p:cNvSpPr txBox="1">
            <a:spLocks/>
          </p:cNvSpPr>
          <p:nvPr/>
        </p:nvSpPr>
        <p:spPr bwMode="auto">
          <a:xfrm>
            <a:off x="107950" y="4508500"/>
            <a:ext cx="89281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эквивалентной (расчётной схеме) схемы </a:t>
            </a:r>
          </a:p>
          <a:p>
            <a:pPr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замещения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системы</a:t>
            </a:r>
          </a:p>
        </p:txBody>
      </p:sp>
      <p:sp>
        <p:nvSpPr>
          <p:cNvPr id="16" name="Rectangle 2"/>
          <p:cNvSpPr txBox="1">
            <a:spLocks/>
          </p:cNvSpPr>
          <p:nvPr/>
        </p:nvSpPr>
        <p:spPr bwMode="auto">
          <a:xfrm>
            <a:off x="107950" y="5416550"/>
            <a:ext cx="89281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800" dirty="0" smtClean="0"/>
              <a:t>      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составления схемы замещения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рассчитыва-ются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ее параметры в системе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именованных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относительных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единиц.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050"/>
          </a:xfrm>
        </p:spPr>
        <p:txBody>
          <a:bodyPr anchor="t"/>
          <a:lstStyle/>
          <a:p>
            <a:pPr>
              <a:defRPr/>
            </a:pPr>
            <a:r>
              <a:rPr lang="ru-RU" sz="3200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36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4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07950" y="188913"/>
            <a:ext cx="89281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dirty="0" smtClean="0"/>
              <a:t>    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Параметры эквивалентных схем замещения в именованных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единицах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107950" y="1289050"/>
            <a:ext cx="8928100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800" b="1" dirty="0" smtClean="0">
                <a:solidFill>
                  <a:srgbClr val="000066"/>
                </a:solidFill>
              </a:rPr>
              <a:t>      При </a:t>
            </a:r>
            <a:r>
              <a:rPr lang="ru-RU" sz="2800" b="1" dirty="0">
                <a:solidFill>
                  <a:srgbClr val="000066"/>
                </a:solidFill>
              </a:rPr>
              <a:t>представлении параметров элементов схем замещения в именованных единицах физические величины выражаются соответственно в кВт, В, А, Ом и т.п., а в относительных - в безразмерных, т.е. берется отношение какой-либо величины к другой, принятой за единицу измерения. </a:t>
            </a:r>
          </a:p>
          <a:p>
            <a:pPr algn="l">
              <a:defRPr/>
            </a:pPr>
            <a:r>
              <a:rPr lang="ru-RU" sz="2800" b="1" dirty="0" smtClean="0">
                <a:solidFill>
                  <a:srgbClr val="000066"/>
                </a:solidFill>
              </a:rPr>
              <a:t>      </a:t>
            </a:r>
            <a:r>
              <a:rPr lang="ru-RU" sz="2800" b="1" dirty="0" smtClean="0">
                <a:solidFill>
                  <a:srgbClr val="0070C0"/>
                </a:solidFill>
              </a:rPr>
              <a:t>При </a:t>
            </a:r>
            <a:r>
              <a:rPr lang="ru-RU" sz="2800" b="1" dirty="0">
                <a:solidFill>
                  <a:srgbClr val="0070C0"/>
                </a:solidFill>
              </a:rPr>
              <a:t>наличии в расчетной схеме одной или нескольких трансформаторных связей все параметры различных элементов схемы предварительно следует привести к одной и той же выбранной ступени напряжения, называемой </a:t>
            </a:r>
            <a:r>
              <a:rPr lang="ru-RU" sz="2800" b="1" dirty="0">
                <a:solidFill>
                  <a:srgbClr val="C00000"/>
                </a:solidFill>
              </a:rPr>
              <a:t>базисной</a:t>
            </a:r>
            <a:r>
              <a:rPr lang="ru-RU" sz="2800" b="1" dirty="0">
                <a:solidFill>
                  <a:srgbClr val="0070C0"/>
                </a:solidFill>
              </a:rPr>
              <a:t> (основной). 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l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Обычно 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базисную принимают ступень напряжения, где находится расчетная  точка КЗ.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02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3097212"/>
          </a:xfrm>
        </p:spPr>
        <p:txBody>
          <a:bodyPr anchor="t"/>
          <a:lstStyle/>
          <a:p>
            <a:pPr algn="l"/>
            <a:r>
              <a:rPr lang="ru-RU" sz="3200" smtClean="0"/>
              <a:t>      </a:t>
            </a:r>
            <a:r>
              <a:rPr lang="ru-RU" sz="3200" b="1" smtClean="0">
                <a:solidFill>
                  <a:srgbClr val="000099"/>
                </a:solidFill>
              </a:rPr>
              <a:t>При наличии ряда последовательных маг-нитносвязанных цепей (каскадно включенные трансформаторы с коэффициентами трансфор-мации  </a:t>
            </a:r>
            <a:r>
              <a:rPr lang="en-US" sz="3200" b="1" i="1" smtClean="0">
                <a:solidFill>
                  <a:srgbClr val="000099"/>
                </a:solidFill>
              </a:rPr>
              <a:t>k</a:t>
            </a:r>
            <a:r>
              <a:rPr lang="ru-RU" sz="3200" b="1" i="1" baseline="-25000" smtClean="0">
                <a:solidFill>
                  <a:srgbClr val="000099"/>
                </a:solidFill>
              </a:rPr>
              <a:t>1</a:t>
            </a:r>
            <a:r>
              <a:rPr lang="ru-RU" sz="3200" b="1" i="1" smtClean="0">
                <a:solidFill>
                  <a:srgbClr val="000099"/>
                </a:solidFill>
              </a:rPr>
              <a:t>, </a:t>
            </a:r>
            <a:r>
              <a:rPr lang="en-US" sz="3200" b="1" i="1" smtClean="0">
                <a:solidFill>
                  <a:srgbClr val="000099"/>
                </a:solidFill>
              </a:rPr>
              <a:t>k</a:t>
            </a:r>
            <a:r>
              <a:rPr lang="ru-RU" sz="3200" b="1" i="1" baseline="-25000" smtClean="0">
                <a:solidFill>
                  <a:srgbClr val="000099"/>
                </a:solidFill>
              </a:rPr>
              <a:t>2</a:t>
            </a:r>
            <a:r>
              <a:rPr lang="ru-RU" sz="3200" b="1" i="1" smtClean="0">
                <a:solidFill>
                  <a:srgbClr val="000099"/>
                </a:solidFill>
              </a:rPr>
              <a:t> </a:t>
            </a:r>
            <a:r>
              <a:rPr lang="ru-RU" sz="3200" b="1" smtClean="0">
                <a:solidFill>
                  <a:srgbClr val="000099"/>
                </a:solidFill>
              </a:rPr>
              <a:t>и т. д.) приведение э.д.с., токов и сопротивлений к базисной ступени напряжения должно выполняться по формулам:</a:t>
            </a:r>
          </a:p>
        </p:txBody>
      </p:sp>
      <p:sp>
        <p:nvSpPr>
          <p:cNvPr id="2460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4601" name="Object 25"/>
          <p:cNvGraphicFramePr>
            <a:graphicFrameLocks noChangeAspect="1"/>
          </p:cNvGraphicFramePr>
          <p:nvPr/>
        </p:nvGraphicFramePr>
        <p:xfrm>
          <a:off x="900113" y="2997200"/>
          <a:ext cx="6323012" cy="3600450"/>
        </p:xfrm>
        <a:graphic>
          <a:graphicData uri="http://schemas.openxmlformats.org/presentationml/2006/ole">
            <p:oleObj spid="_x0000_s24601" name="Формула" r:id="rId3" imgW="2603500" imgH="14859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950" y="115888"/>
            <a:ext cx="8928100" cy="6626225"/>
          </a:xfrm>
        </p:spPr>
        <p:txBody>
          <a:bodyPr/>
          <a:lstStyle/>
          <a:p>
            <a:pPr>
              <a:defRPr/>
            </a:pPr>
            <a:r>
              <a:rPr lang="ru-RU" sz="3200" b="1" i="1" dirty="0">
                <a:solidFill>
                  <a:srgbClr val="000099"/>
                </a:solidFill>
              </a:rPr>
              <a:t>В практических расчетах обычно не учитывают действительных коэффициентов трансформации и различия в номинальных напряжениях одной и той же электрической ступени</a:t>
            </a:r>
            <a:r>
              <a:rPr lang="ru-RU" sz="3200" b="1" dirty="0">
                <a:solidFill>
                  <a:srgbClr val="000099"/>
                </a:solidFill>
              </a:rPr>
              <a:t> (например, в начале линии 121 или 6,6 </a:t>
            </a:r>
            <a:r>
              <a:rPr lang="ru-RU" sz="3200" b="1" dirty="0" err="1">
                <a:solidFill>
                  <a:srgbClr val="000099"/>
                </a:solidFill>
              </a:rPr>
              <a:t>кВ</a:t>
            </a:r>
            <a:r>
              <a:rPr lang="ru-RU" sz="3200" b="1" dirty="0">
                <a:solidFill>
                  <a:srgbClr val="000099"/>
                </a:solidFill>
              </a:rPr>
              <a:t> и в конце - 110 или 6,0 </a:t>
            </a:r>
            <a:r>
              <a:rPr lang="ru-RU" sz="3200" b="1" dirty="0" err="1">
                <a:solidFill>
                  <a:srgbClr val="000099"/>
                </a:solidFill>
              </a:rPr>
              <a:t>кВ</a:t>
            </a:r>
            <a:r>
              <a:rPr lang="ru-RU" sz="3200" b="1" dirty="0">
                <a:solidFill>
                  <a:srgbClr val="000099"/>
                </a:solidFill>
              </a:rPr>
              <a:t>), а приближенно определяют коэффициент трансформации как отношение </a:t>
            </a:r>
            <a:r>
              <a:rPr lang="ru-RU" sz="3200" b="1" i="1" dirty="0">
                <a:solidFill>
                  <a:srgbClr val="000099"/>
                </a:solidFill>
              </a:rPr>
              <a:t>средних номинальных напряжений</a:t>
            </a:r>
            <a:r>
              <a:rPr lang="ru-RU" sz="3200" b="1" dirty="0">
                <a:solidFill>
                  <a:srgbClr val="000099"/>
                </a:solidFill>
              </a:rPr>
              <a:t> соответствующих ступеней. В качестве средних номинальных напряжений принята следующая расчетная шкала </a:t>
            </a:r>
            <a:r>
              <a:rPr lang="ru-RU" sz="3200" b="1" dirty="0" smtClean="0">
                <a:solidFill>
                  <a:srgbClr val="000099"/>
                </a:solidFill>
              </a:rPr>
              <a:t/>
            </a:r>
            <a:br>
              <a:rPr lang="ru-RU" sz="3200" b="1" dirty="0" smtClean="0">
                <a:solidFill>
                  <a:srgbClr val="000099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230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115; 37; 10,5; 6,3; 3,15; 0,40; 0,23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кВ.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4" name="Заголовок 1"/>
          <p:cNvSpPr>
            <a:spLocks noGrp="1"/>
          </p:cNvSpPr>
          <p:nvPr>
            <p:ph type="title"/>
          </p:nvPr>
        </p:nvSpPr>
        <p:spPr>
          <a:xfrm>
            <a:off x="12700" y="115888"/>
            <a:ext cx="9036050" cy="2160587"/>
          </a:xfrm>
        </p:spPr>
        <p:txBody>
          <a:bodyPr/>
          <a:lstStyle/>
          <a:p>
            <a:r>
              <a:rPr lang="ru-RU" sz="3200" b="1" smtClean="0">
                <a:solidFill>
                  <a:srgbClr val="000099"/>
                </a:solidFill>
              </a:rPr>
              <a:t>      Благодаря этому формулы пересчета упрощаются, так как все промежуточные коэффициенты трансформации взаимно сокращаются и конечные формулы принимают простой вид:</a:t>
            </a:r>
          </a:p>
        </p:txBody>
      </p:sp>
      <p:sp>
        <p:nvSpPr>
          <p:cNvPr id="2562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623" name="Object 23"/>
          <p:cNvGraphicFramePr>
            <a:graphicFrameLocks noChangeAspect="1"/>
          </p:cNvGraphicFramePr>
          <p:nvPr/>
        </p:nvGraphicFramePr>
        <p:xfrm>
          <a:off x="495300" y="2636838"/>
          <a:ext cx="8139113" cy="1533525"/>
        </p:xfrm>
        <a:graphic>
          <a:graphicData uri="http://schemas.openxmlformats.org/presentationml/2006/ole">
            <p:oleObj spid="_x0000_s25623" name="Формула" r:id="rId3" imgW="3124200" imgH="609600" progId="Equation.3">
              <p:embed/>
            </p:oleObj>
          </a:graphicData>
        </a:graphic>
      </p:graphicFrame>
      <p:sp>
        <p:nvSpPr>
          <p:cNvPr id="25626" name="Заголовок 1"/>
          <p:cNvSpPr txBox="1">
            <a:spLocks/>
          </p:cNvSpPr>
          <p:nvPr/>
        </p:nvSpPr>
        <p:spPr bwMode="auto">
          <a:xfrm>
            <a:off x="46038" y="4581525"/>
            <a:ext cx="903763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где</a:t>
            </a:r>
            <a:r>
              <a:rPr lang="ru-RU" sz="3200" b="1" i="1">
                <a:solidFill>
                  <a:srgbClr val="000066"/>
                </a:solidFill>
                <a:latin typeface="Calibri" pitchFamily="34" charset="0"/>
              </a:rPr>
              <a:t> 	Е, </a:t>
            </a:r>
            <a:r>
              <a:rPr lang="en-US" sz="3200" b="1" i="1">
                <a:solidFill>
                  <a:srgbClr val="000066"/>
                </a:solidFill>
                <a:latin typeface="Calibri" pitchFamily="34" charset="0"/>
              </a:rPr>
              <a:t>I</a:t>
            </a:r>
            <a:r>
              <a:rPr lang="ru-RU" sz="3200" b="1" i="1">
                <a:solidFill>
                  <a:srgbClr val="000066"/>
                </a:solidFill>
                <a:latin typeface="Calibri" pitchFamily="34" charset="0"/>
              </a:rPr>
              <a:t>, </a:t>
            </a:r>
            <a:r>
              <a:rPr lang="en-US" sz="3200" b="1" i="1">
                <a:solidFill>
                  <a:srgbClr val="000066"/>
                </a:solidFill>
                <a:latin typeface="Calibri" pitchFamily="34" charset="0"/>
              </a:rPr>
              <a:t>x </a:t>
            </a:r>
            <a:r>
              <a:rPr lang="ru-RU" sz="3200" b="1" i="1">
                <a:solidFill>
                  <a:srgbClr val="000066"/>
                </a:solidFill>
                <a:latin typeface="Calibri" pitchFamily="34" charset="0"/>
              </a:rPr>
              <a:t>-</a:t>
            </a:r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действующие значения, выраженные</a:t>
            </a:r>
          </a:p>
          <a:p>
            <a:pPr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    соответственно в амперах, вольтах и омах </a:t>
            </a:r>
          </a:p>
          <a:p>
            <a:pPr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    при среднем номинальном напряжении</a:t>
            </a:r>
          </a:p>
          <a:p>
            <a:pPr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    своей ступени </a:t>
            </a:r>
            <a:r>
              <a:rPr lang="en-US" sz="3200" b="1" i="1">
                <a:solidFill>
                  <a:srgbClr val="000066"/>
                </a:solidFill>
                <a:latin typeface="Calibri" pitchFamily="34" charset="0"/>
              </a:rPr>
              <a:t>U</a:t>
            </a:r>
            <a:r>
              <a:rPr lang="en-US" sz="3200" b="1" i="1" baseline="-25000">
                <a:solidFill>
                  <a:srgbClr val="000066"/>
                </a:solidFill>
                <a:latin typeface="Calibri" pitchFamily="34" charset="0"/>
              </a:rPr>
              <a:t>cp</a:t>
            </a:r>
            <a:r>
              <a:rPr lang="ru-RU" sz="3200" b="1" i="1">
                <a:solidFill>
                  <a:srgbClr val="000066"/>
                </a:solidFill>
                <a:latin typeface="Calibri" pitchFamily="34" charset="0"/>
              </a:rPr>
              <a:t>.</a:t>
            </a:r>
          </a:p>
          <a:p>
            <a:pPr algn="ctr" eaLnBrk="0" hangingPunct="0"/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28588" y="203200"/>
            <a:ext cx="89074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Параметры эквивалентной схемы замещения в относительных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единицах</a:t>
            </a: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010" name="Заголовок 1"/>
          <p:cNvSpPr txBox="1">
            <a:spLocks/>
          </p:cNvSpPr>
          <p:nvPr/>
        </p:nvSpPr>
        <p:spPr bwMode="auto">
          <a:xfrm>
            <a:off x="65088" y="1355725"/>
            <a:ext cx="9036050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000099"/>
                </a:solidFill>
                <a:latin typeface="Calibri" pitchFamily="34" charset="0"/>
              </a:rPr>
              <a:t>      В системе относительных единиц известные величины для какого-либо элемента системы: напряжение </a:t>
            </a:r>
            <a:r>
              <a:rPr lang="en-US" sz="3200" b="1" i="1">
                <a:solidFill>
                  <a:srgbClr val="000099"/>
                </a:solidFill>
                <a:latin typeface="Calibri" pitchFamily="34" charset="0"/>
              </a:rPr>
              <a:t>U</a:t>
            </a:r>
            <a:r>
              <a:rPr lang="ru-RU" sz="3200" b="1" i="1">
                <a:solidFill>
                  <a:srgbClr val="000099"/>
                </a:solidFill>
                <a:latin typeface="Calibri" pitchFamily="34" charset="0"/>
              </a:rPr>
              <a:t>,</a:t>
            </a:r>
            <a:r>
              <a:rPr lang="ru-RU" sz="3200" b="1">
                <a:solidFill>
                  <a:srgbClr val="000099"/>
                </a:solidFill>
                <a:latin typeface="Calibri" pitchFamily="34" charset="0"/>
              </a:rPr>
              <a:t> э.д.с. </a:t>
            </a:r>
            <a:r>
              <a:rPr lang="ru-RU" sz="3200" b="1" i="1">
                <a:solidFill>
                  <a:srgbClr val="000099"/>
                </a:solidFill>
                <a:latin typeface="Calibri" pitchFamily="34" charset="0"/>
              </a:rPr>
              <a:t>Е,</a:t>
            </a:r>
            <a:r>
              <a:rPr lang="ru-RU" sz="3200" b="1">
                <a:solidFill>
                  <a:srgbClr val="000099"/>
                </a:solidFill>
                <a:latin typeface="Calibri" pitchFamily="34" charset="0"/>
              </a:rPr>
              <a:t> ток </a:t>
            </a:r>
            <a:r>
              <a:rPr lang="en-US" sz="3200" b="1">
                <a:solidFill>
                  <a:srgbClr val="000099"/>
                </a:solidFill>
                <a:latin typeface="Calibri" pitchFamily="34" charset="0"/>
              </a:rPr>
              <a:t>I</a:t>
            </a:r>
            <a:r>
              <a:rPr lang="ru-RU" sz="3200" b="1">
                <a:solidFill>
                  <a:srgbClr val="000099"/>
                </a:solidFill>
                <a:latin typeface="Calibri" pitchFamily="34" charset="0"/>
              </a:rPr>
              <a:t>, мощность  </a:t>
            </a:r>
            <a:r>
              <a:rPr lang="en-US" sz="3200" b="1">
                <a:solidFill>
                  <a:srgbClr val="000099"/>
                </a:solidFill>
                <a:latin typeface="Calibri" pitchFamily="34" charset="0"/>
              </a:rPr>
              <a:t>S</a:t>
            </a:r>
            <a:r>
              <a:rPr lang="ru-RU" sz="3200" b="1">
                <a:solidFill>
                  <a:srgbClr val="000099"/>
                </a:solidFill>
                <a:latin typeface="Calibri" pitchFamily="34" charset="0"/>
              </a:rPr>
              <a:t>= </a:t>
            </a:r>
            <a:r>
              <a:rPr lang="en-US" sz="3200" b="1" i="1">
                <a:solidFill>
                  <a:srgbClr val="000099"/>
                </a:solidFill>
                <a:latin typeface="Calibri" pitchFamily="34" charset="0"/>
              </a:rPr>
              <a:t>UI</a:t>
            </a:r>
            <a:r>
              <a:rPr lang="ru-RU" sz="3200" b="1">
                <a:solidFill>
                  <a:srgbClr val="000099"/>
                </a:solidFill>
                <a:latin typeface="Calibri" pitchFamily="34" charset="0"/>
              </a:rPr>
              <a:t>  и индуктивное сопротивление </a:t>
            </a:r>
            <a:r>
              <a:rPr lang="ru-RU" sz="3200" b="1" i="1">
                <a:solidFill>
                  <a:srgbClr val="000099"/>
                </a:solidFill>
                <a:latin typeface="Calibri" pitchFamily="34" charset="0"/>
              </a:rPr>
              <a:t>х </a:t>
            </a:r>
            <a:r>
              <a:rPr lang="ru-RU" sz="3200" b="1">
                <a:solidFill>
                  <a:srgbClr val="000099"/>
                </a:solidFill>
                <a:latin typeface="Calibri" pitchFamily="34" charset="0"/>
              </a:rPr>
              <a:t>(полагая активное сопротивление </a:t>
            </a:r>
            <a:r>
              <a:rPr lang="en-US" sz="3200" b="1">
                <a:solidFill>
                  <a:srgbClr val="000099"/>
                </a:solidFill>
                <a:latin typeface="Calibri" pitchFamily="34" charset="0"/>
              </a:rPr>
              <a:t>R</a:t>
            </a:r>
            <a:r>
              <a:rPr lang="ru-RU" sz="3200" b="1">
                <a:solidFill>
                  <a:srgbClr val="000099"/>
                </a:solidFill>
                <a:latin typeface="Calibri" pitchFamily="34" charset="0"/>
              </a:rPr>
              <a:t>=0) выражаются в долях от некоторых других величин, принятых за единицу измерения. </a:t>
            </a:r>
          </a:p>
          <a:p>
            <a:pPr eaLnBrk="0" hangingPunct="0"/>
            <a:r>
              <a:rPr lang="ru-RU" sz="3200" b="1">
                <a:solidFill>
                  <a:srgbClr val="000099"/>
                </a:solidFill>
                <a:latin typeface="Calibri" pitchFamily="34" charset="0"/>
              </a:rPr>
              <a:t>     </a:t>
            </a:r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В зависимости от принятых единиц измерения различают </a:t>
            </a:r>
            <a:r>
              <a:rPr lang="ru-RU" sz="3200" b="1" i="1">
                <a:solidFill>
                  <a:srgbClr val="660033"/>
                </a:solidFill>
                <a:latin typeface="Calibri" pitchFamily="34" charset="0"/>
              </a:rPr>
              <a:t>относительные номинальные</a:t>
            </a:r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 или </a:t>
            </a:r>
            <a:r>
              <a:rPr lang="ru-RU" sz="3200" b="1" i="1">
                <a:solidFill>
                  <a:srgbClr val="660033"/>
                </a:solidFill>
                <a:latin typeface="Calibri" pitchFamily="34" charset="0"/>
              </a:rPr>
              <a:t>относительные базисные</a:t>
            </a:r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 значения величин данного элемента системы. </a:t>
            </a:r>
          </a:p>
          <a:p>
            <a:pPr algn="ctr" eaLnBrk="0" hangingPunct="0"/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1056</TotalTime>
  <Words>1021</Words>
  <Application>Microsoft Office PowerPoint</Application>
  <PresentationFormat>Экран (4:3)</PresentationFormat>
  <Paragraphs>72</Paragraphs>
  <Slides>21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Тема Office</vt:lpstr>
      <vt:lpstr>Формула</vt:lpstr>
      <vt:lpstr>Точечный рисунок</vt:lpstr>
      <vt:lpstr>КУРС ЛЕКЦИЙ по учебной дисциплине  «Переходные процессы в  электроэнергетических системах»</vt:lpstr>
      <vt:lpstr>      Трехфазные симметричные электрические системы, состоят в общем случае из генераторов, трансфор-маторов, воздушных и кабельных линий, реакторов и других элементов, сопротивления которых известны.                  Задача заключается в нахождении токов при трехфазных КЗ в той или иной точке электрической системы.</vt:lpstr>
      <vt:lpstr>Слайд 3</vt:lpstr>
      <vt:lpstr>     Для вычислений токов КЗ однолинейная расчетная схема должна быть представлена эквивалентной схемой замещения, в которой все элементы связаны между собой электри-чески, точка КЗ и концы нагрузочных ветвей имеют нулевой потенциал.</vt:lpstr>
      <vt:lpstr> </vt:lpstr>
      <vt:lpstr>      При наличии ряда последовательных маг-нитносвязанных цепей (каскадно включенные трансформаторы с коэффициентами трансфор-мации  k1, k2 и т. д.) приведение э.д.с., токов и сопротивлений к базисной ступени напряжения должно выполняться по формулам:</vt:lpstr>
      <vt:lpstr>В практических расчетах обычно не учитывают действительных коэффициентов трансформации и различия в номинальных напряжениях одной и той же электрической ступени (например, в начале линии 121 или 6,6 кВ и в конце - 110 или 6,0 кВ), а приближенно определяют коэффициент трансформации как отношение средних номинальных напряжений соответствующих ступеней. В качестве средних номинальных напряжений принята следующая расчетная шкала  230; 115; 37; 10,5; 6,3; 3,15; 0,40; 0,23 кВ. </vt:lpstr>
      <vt:lpstr>      Благодаря этому формулы пересчета упрощаются, так как все промежуточные коэффициенты трансформации взаимно сокращаются и конечные формулы принимают простой вид:</vt:lpstr>
      <vt:lpstr>Слайд 9</vt:lpstr>
      <vt:lpstr>     При использовании в качестве единиц измерения относительных номинальных принимаются номинальные параметры каждого данного элемента:  - междуфазное напряжение Uн, - ток Iн  - мощность Sн.        Тогда значения величин данного элемента определяются как:</vt:lpstr>
      <vt:lpstr>Слайд 11</vt:lpstr>
      <vt:lpstr>Слайд 12</vt:lpstr>
      <vt:lpstr>Обычно при расчетах задаются базисной мощностью и базисным напряжением. Поэтому за базисную мощность Sб целесообразно принимать величины, кратные десяти, чаще всего 100MBА. Иногда удобно. базисную мощность принимать равной суммарной номинальной мощности генераторов, включенных в расчетную схему.  За базисное напряжение Uб обычно принимают среднее номинальное напряжение Uср электрической ступени, где находится точка КЗ.</vt:lpstr>
      <vt:lpstr>Слайд 14</vt:lpstr>
      <vt:lpstr>Исключение делают только для реакторов, учитывая их действительное номинальное напряжение, так как они иногда используются на более низких напряжениях, чем их номинальные напряжения. </vt:lpstr>
      <vt:lpstr>Слайд 16</vt:lpstr>
      <vt:lpstr>Слайд 17</vt:lpstr>
      <vt:lpstr>Слайд 18</vt:lpstr>
      <vt:lpstr>   Четвертую приведенную базисную величину, приведенное базисное сопротивление любой ступени хб, легко определить по приведенным базисным величинам Uб и Iб </vt:lpstr>
      <vt:lpstr>     Имея приведенные базисные величины для любой ступени напряжения можно при составлении схемы замещения пользоваться всеми формулами, выведенными для одной ступени напряжения, подставляя в них соответствующие приведенные базисные величины для каждой из ступеней напряжения.      Практически это означает, что в случае наличия нескольких ступеней напряжения необходимо под Uср подразумевать среднее номинальное напряжение той ступени, на которой расположен рассматриваемый элемент схемы, а вместо базисного тока  Iб подставлять приведенный базисный ток </vt:lpstr>
      <vt:lpstr>Вопрос 2. Преобразование схем замещения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149</cp:revision>
  <dcterms:created xsi:type="dcterms:W3CDTF">2012-09-03T06:45:03Z</dcterms:created>
  <dcterms:modified xsi:type="dcterms:W3CDTF">2022-05-14T07:57:52Z</dcterms:modified>
</cp:coreProperties>
</file>